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62"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4/13/2021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jelena.kukic07@gmail.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JDUCI - B. NuSiC SOS - | MAM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2514600" cy="4179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06032" y="914400"/>
            <a:ext cx="5723468" cy="1828090"/>
          </a:xfrm>
        </p:spPr>
        <p:txBody>
          <a:bodyPr/>
          <a:lstStyle/>
          <a:p>
            <a:r>
              <a:rPr lang="sr-Latn-RS" dirty="0" smtClean="0"/>
              <a:t>„Hajduci“ Branislav Nušić</a:t>
            </a:r>
            <a:endParaRPr lang="sr-Latn-RS" dirty="0"/>
          </a:p>
        </p:txBody>
      </p:sp>
      <p:sp>
        <p:nvSpPr>
          <p:cNvPr id="3" name="Subtitle 2"/>
          <p:cNvSpPr>
            <a:spLocks noGrp="1"/>
          </p:cNvSpPr>
          <p:nvPr>
            <p:ph type="subTitle" idx="1"/>
          </p:nvPr>
        </p:nvSpPr>
        <p:spPr>
          <a:xfrm>
            <a:off x="-533400" y="4191000"/>
            <a:ext cx="5712179" cy="1524000"/>
          </a:xfrm>
        </p:spPr>
        <p:txBody>
          <a:bodyPr>
            <a:normAutofit fontScale="77500" lnSpcReduction="20000"/>
          </a:bodyPr>
          <a:lstStyle/>
          <a:p>
            <a:r>
              <a:rPr lang="sr-Latn-RS" dirty="0" smtClean="0"/>
              <a:t>Vežbe</a:t>
            </a:r>
          </a:p>
          <a:p>
            <a:r>
              <a:rPr lang="sr-Latn-RS" dirty="0"/>
              <a:t>Književnost za decu</a:t>
            </a:r>
          </a:p>
          <a:p>
            <a:endParaRPr lang="sr-Latn-RS" dirty="0"/>
          </a:p>
          <a:p>
            <a:r>
              <a:rPr lang="sr-Latn-RS" dirty="0" smtClean="0"/>
              <a:t>VŠSSOV Novi Sad</a:t>
            </a:r>
          </a:p>
          <a:p>
            <a:r>
              <a:rPr lang="sr-Latn-RS" dirty="0" smtClean="0"/>
              <a:t>Jelena Kukić</a:t>
            </a:r>
          </a:p>
          <a:p>
            <a:endParaRPr lang="sr-Latn-RS" dirty="0"/>
          </a:p>
        </p:txBody>
      </p:sp>
      <p:pic>
        <p:nvPicPr>
          <p:cNvPr id="1028" name="Picture 4" descr="Dobra knjiga - Hajduci - Beletristika (domaći pisc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03041"/>
            <a:ext cx="2390775"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3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077200" cy="3505200"/>
          </a:xfrm>
        </p:spPr>
        <p:txBody>
          <a:bodyPr>
            <a:normAutofit lnSpcReduction="10000"/>
          </a:bodyPr>
          <a:lstStyle/>
          <a:p>
            <a:r>
              <a:rPr lang="sr-Latn-RS" dirty="0" smtClean="0"/>
              <a:t>Još jedna važna crta dečijih romana jeste </a:t>
            </a:r>
            <a:r>
              <a:rPr lang="sr-Latn-RS" b="1" dirty="0" smtClean="0"/>
              <a:t>avanturistička</a:t>
            </a:r>
            <a:r>
              <a:rPr lang="sr-Latn-RS" dirty="0" smtClean="0"/>
              <a:t> </a:t>
            </a:r>
            <a:r>
              <a:rPr lang="sr-Latn-RS" b="1" dirty="0" smtClean="0"/>
              <a:t>crta</a:t>
            </a:r>
            <a:r>
              <a:rPr lang="sr-Latn-RS" dirty="0" smtClean="0"/>
              <a:t>. Deca sanjare o neobičnim zgodama, o uzbudljivim  događajima, o velikim podvizima, često projektujući sebe u njih, maštajući o svemu onome što ih može izvući iz svakodnevne monotonije.</a:t>
            </a:r>
          </a:p>
          <a:p>
            <a:r>
              <a:rPr lang="sr-Latn-RS" dirty="0" smtClean="0"/>
              <a:t>Tako pustolovina postaje deo njihove duševne stvarnosti.</a:t>
            </a:r>
          </a:p>
          <a:p>
            <a:r>
              <a:rPr lang="sr-Latn-RS" dirty="0" smtClean="0"/>
              <a:t>Dinamika, odnosno stalno kretanje, jeste jedan od važnih elemenata ovog romana, stoga su i sami likovi često predstavljeni u pokretu.</a:t>
            </a:r>
          </a:p>
        </p:txBody>
      </p:sp>
      <p:pic>
        <p:nvPicPr>
          <p:cNvPr id="10242" name="Picture 2" descr="AvanturaZlatibor – Avantura p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909120"/>
            <a:ext cx="4191000" cy="2806006"/>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p:cNvSpPr/>
          <p:nvPr/>
        </p:nvSpPr>
        <p:spPr>
          <a:xfrm>
            <a:off x="6324600" y="3909120"/>
            <a:ext cx="2286000" cy="280600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solidFill>
                  <a:schemeClr val="tx1"/>
                </a:solidFill>
              </a:rPr>
              <a:t>Romanopisci su, imajući navedeno u vidu,  prikazivali male junake na putovanjima, u traženju, lutanju ili skitnji.</a:t>
            </a:r>
            <a:endParaRPr lang="sr-Latn-RS" dirty="0">
              <a:solidFill>
                <a:schemeClr val="tx1"/>
              </a:solidFill>
            </a:endParaRPr>
          </a:p>
        </p:txBody>
      </p:sp>
    </p:spTree>
    <p:extLst>
      <p:ext uri="{BB962C8B-B14F-4D97-AF65-F5344CB8AC3E}">
        <p14:creationId xmlns:p14="http://schemas.microsoft.com/office/powerpoint/2010/main" val="332374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774460"/>
            <a:ext cx="6385560" cy="4046669"/>
          </a:xfrm>
        </p:spPr>
        <p:txBody>
          <a:bodyPr>
            <a:normAutofit/>
          </a:bodyPr>
          <a:lstStyle/>
          <a:p>
            <a:r>
              <a:rPr lang="sr-Latn-RS" dirty="0" smtClean="0"/>
              <a:t>Akcionu napetost podižu i različita uhođenja, progoni, sakrivanja, borbe, svađe i obračuni pojedinaca ili čitavih četa, što sižeima daje dramski intenzitet.</a:t>
            </a:r>
          </a:p>
          <a:p>
            <a:r>
              <a:rPr lang="sr-Latn-RS" dirty="0" smtClean="0"/>
              <a:t>Sveprisutni element dečijih romana jeste </a:t>
            </a:r>
            <a:r>
              <a:rPr lang="sr-Latn-RS" b="1" dirty="0" smtClean="0"/>
              <a:t>svevremenski fenomen dečije igre</a:t>
            </a:r>
            <a:r>
              <a:rPr lang="sr-Latn-RS" dirty="0" smtClean="0"/>
              <a:t>. Igra je način dečije spoznaje  i zaborava sveta i života. Ona doprinosi dečijem razvitku uopšte, a posebno razvoju dečije kreativnosti.</a:t>
            </a:r>
            <a:endParaRPr lang="sr-Latn-RS" dirty="0"/>
          </a:p>
        </p:txBody>
      </p:sp>
      <p:pic>
        <p:nvPicPr>
          <p:cNvPr id="11266" name="Picture 2" descr="Igra je jezik koje svako dete razume - Priča o v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9712"/>
            <a:ext cx="5410199" cy="2572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0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543800" cy="5562600"/>
          </a:xfrm>
        </p:spPr>
        <p:txBody>
          <a:bodyPr>
            <a:normAutofit/>
          </a:bodyPr>
          <a:lstStyle/>
          <a:p>
            <a:r>
              <a:rPr lang="sr-Latn-RS" sz="3200" dirty="0" smtClean="0"/>
              <a:t>„Mogu dječaci dobiti ulogu čistača cipela ili partizanskih kurira, mogu im se povjeriti zadaci odraslih, što ponekad nadmašuje njihove snage, ali mora uvijek biti nužno prisutna i crta spontane igre, bogate, raznolike i beskrajne, kao i mogućnost njezina umjetničkog oblikovanja“ Ivo Zalar.</a:t>
            </a:r>
          </a:p>
          <a:p>
            <a:endParaRPr lang="sr-Latn-RS" sz="3200" dirty="0" smtClean="0"/>
          </a:p>
          <a:p>
            <a:r>
              <a:rPr lang="sr-Latn-RS" dirty="0" smtClean="0"/>
              <a:t>Granice u postojanosti i oblicima igre nema.</a:t>
            </a:r>
            <a:endParaRPr lang="sr-Latn-RS" dirty="0"/>
          </a:p>
        </p:txBody>
      </p:sp>
    </p:spTree>
    <p:extLst>
      <p:ext uri="{BB962C8B-B14F-4D97-AF65-F5344CB8AC3E}">
        <p14:creationId xmlns:p14="http://schemas.microsoft.com/office/powerpoint/2010/main" val="347658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Nušićevi </a:t>
            </a:r>
            <a:r>
              <a:rPr lang="sr-Latn-RS" i="1" dirty="0" smtClean="0"/>
              <a:t>Hajduci </a:t>
            </a:r>
            <a:r>
              <a:rPr lang="sr-Latn-RS" dirty="0" smtClean="0"/>
              <a:t>i roman dečjeg kolektiva</a:t>
            </a:r>
            <a:endParaRPr lang="sr-Latn-RS" i="1" dirty="0"/>
          </a:p>
        </p:txBody>
      </p:sp>
      <p:sp>
        <p:nvSpPr>
          <p:cNvPr id="3" name="Content Placeholder 2"/>
          <p:cNvSpPr>
            <a:spLocks noGrp="1"/>
          </p:cNvSpPr>
          <p:nvPr>
            <p:ph idx="1"/>
          </p:nvPr>
        </p:nvSpPr>
        <p:spPr/>
        <p:txBody>
          <a:bodyPr/>
          <a:lstStyle/>
          <a:p>
            <a:r>
              <a:rPr lang="sr-Latn-RS" dirty="0" smtClean="0"/>
              <a:t>Istaknuta uloga kolektivnog subjekta dečje grupe, koja je uhodana zajednica, okupljena na principima zajedničkih ideala i afiniteta, podele poslova i specifičnoj hijerarhiji.</a:t>
            </a:r>
          </a:p>
          <a:p>
            <a:r>
              <a:rPr lang="sr-Latn-RS" dirty="0" smtClean="0"/>
              <a:t>U </a:t>
            </a:r>
            <a:r>
              <a:rPr lang="sr-Latn-RS" i="1" dirty="0" smtClean="0"/>
              <a:t>Hajducima</a:t>
            </a:r>
            <a:r>
              <a:rPr lang="sr-Latn-RS" dirty="0" smtClean="0"/>
              <a:t>, kolektivni subjekt je grupa dečaka koja ima zajednički prostor, vreme, igre, predanja, odnosa prema tradiciji, zajedničke misli i osećanja, istovetan način mišljenja i delanja.</a:t>
            </a:r>
            <a:endParaRPr lang="sr-Latn-RS" dirty="0"/>
          </a:p>
        </p:txBody>
      </p:sp>
    </p:spTree>
    <p:extLst>
      <p:ext uri="{BB962C8B-B14F-4D97-AF65-F5344CB8AC3E}">
        <p14:creationId xmlns:p14="http://schemas.microsoft.com/office/powerpoint/2010/main" val="223386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620000" cy="5562600"/>
          </a:xfrm>
        </p:spPr>
        <p:txBody>
          <a:bodyPr>
            <a:normAutofit/>
          </a:bodyPr>
          <a:lstStyle/>
          <a:p>
            <a:r>
              <a:rPr lang="sr-Latn-RS" dirty="0" smtClean="0"/>
              <a:t>Nušić se pokazuje kao odličan poznavalac dečije psihologije, stoga njegovi </a:t>
            </a:r>
            <a:r>
              <a:rPr lang="sr-Latn-RS" i="1" dirty="0" smtClean="0"/>
              <a:t>Hajduci </a:t>
            </a:r>
            <a:r>
              <a:rPr lang="sr-Latn-RS" dirty="0" smtClean="0"/>
              <a:t>spadaju u najuzoritiji roman dečje družine.</a:t>
            </a:r>
          </a:p>
          <a:p>
            <a:r>
              <a:rPr lang="sr-Latn-RS" b="1" dirty="0" smtClean="0"/>
              <a:t>Ovaj roman dečje družine vezan je za opštu ideju kolektivizma</a:t>
            </a:r>
            <a:r>
              <a:rPr lang="sr-Latn-RS" dirty="0" smtClean="0"/>
              <a:t>, ideju koja se manifestovala u socijalno angažovanoj književnosti uoči Drugog svetskog rata.</a:t>
            </a:r>
          </a:p>
          <a:p>
            <a:r>
              <a:rPr lang="sr-Latn-RS" i="1" dirty="0" smtClean="0"/>
              <a:t>Hajduci </a:t>
            </a:r>
            <a:r>
              <a:rPr lang="sr-Latn-RS" dirty="0" smtClean="0"/>
              <a:t>su </a:t>
            </a:r>
            <a:r>
              <a:rPr lang="sr-Latn-RS" b="1" dirty="0" smtClean="0"/>
              <a:t>realistički roman. </a:t>
            </a:r>
            <a:r>
              <a:rPr lang="sr-Latn-RS" dirty="0" smtClean="0"/>
              <a:t>Realizam </a:t>
            </a:r>
            <a:r>
              <a:rPr lang="sr-Latn-RS" i="1" dirty="0" smtClean="0"/>
              <a:t>Hajduka</a:t>
            </a:r>
            <a:r>
              <a:rPr lang="sr-Latn-RS" dirty="0" smtClean="0"/>
              <a:t> vezan je za specijalnu socijalnu sredinu – srbijansku palanku. Ovo je i priča o uključivanju dece u socijalnu stvarnost.</a:t>
            </a:r>
          </a:p>
        </p:txBody>
      </p:sp>
      <p:pic>
        <p:nvPicPr>
          <p:cNvPr id="12290" name="Picture 2" descr="Značenje riječi Kolektivizam - Šta znači riječ Kolektivizam - Zabavni 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320040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181600" y="4267200"/>
            <a:ext cx="3352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solidFill>
                  <a:schemeClr val="tx1"/>
                </a:solidFill>
              </a:rPr>
              <a:t>U kolektivizmu, najveći značaj ima grupa, dok se interesi pojedinca vrednuju manje.</a:t>
            </a:r>
            <a:endParaRPr lang="sr-Latn-RS" dirty="0">
              <a:solidFill>
                <a:schemeClr val="tx1"/>
              </a:solidFill>
            </a:endParaRPr>
          </a:p>
        </p:txBody>
      </p:sp>
    </p:spTree>
    <p:extLst>
      <p:ext uri="{BB962C8B-B14F-4D97-AF65-F5344CB8AC3E}">
        <p14:creationId xmlns:p14="http://schemas.microsoft.com/office/powerpoint/2010/main" val="158866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750" y="685800"/>
            <a:ext cx="6196405" cy="3603812"/>
          </a:xfrm>
        </p:spPr>
        <p:txBody>
          <a:bodyPr>
            <a:normAutofit fontScale="92500" lnSpcReduction="10000"/>
          </a:bodyPr>
          <a:lstStyle/>
          <a:p>
            <a:r>
              <a:rPr lang="sr-Latn-RS" dirty="0"/>
              <a:t>Junaci ovog romana žive među predanjima i pričama u kojima itekako ima mitskih i fantastičnih elemenata: pr. Arhangel Gavrilo donosi blagovesti Matamutinoj majci, u jednoj od dečijih priča cvet se pretvara u devojku, a na pomen reči „ponoć“, deca se prisećaju priča koje su slušali od majki o onome što se dešava „o ponoći“.</a:t>
            </a:r>
          </a:p>
          <a:p>
            <a:endParaRPr lang="sr-Latn-RS" dirty="0" smtClean="0"/>
          </a:p>
          <a:p>
            <a:r>
              <a:rPr lang="sr-Latn-RS" dirty="0" smtClean="0"/>
              <a:t>Mitsko </a:t>
            </a:r>
            <a:r>
              <a:rPr lang="sr-Latn-RS" dirty="0"/>
              <a:t>i fantastično u </a:t>
            </a:r>
            <a:r>
              <a:rPr lang="sr-Latn-RS" i="1" dirty="0"/>
              <a:t>Hajducima</a:t>
            </a:r>
            <a:r>
              <a:rPr lang="sr-Latn-RS" dirty="0"/>
              <a:t> su neraskidiv deo i dečjeg sveta i nacionalne tradicije.</a:t>
            </a:r>
          </a:p>
          <a:p>
            <a:endParaRPr lang="sr-Latn-RS" dirty="0"/>
          </a:p>
        </p:txBody>
      </p:sp>
      <p:pic>
        <p:nvPicPr>
          <p:cNvPr id="13314" name="Picture 2" descr="Лектира онлајн - Хајдуц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
            <a:ext cx="238125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5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Književni portreti junaka</a:t>
            </a:r>
            <a:endParaRPr lang="sr-Latn-RS" dirty="0"/>
          </a:p>
        </p:txBody>
      </p:sp>
      <p:sp>
        <p:nvSpPr>
          <p:cNvPr id="3" name="Content Placeholder 2"/>
          <p:cNvSpPr>
            <a:spLocks noGrp="1"/>
          </p:cNvSpPr>
          <p:nvPr>
            <p:ph idx="1"/>
          </p:nvPr>
        </p:nvSpPr>
        <p:spPr/>
        <p:txBody>
          <a:bodyPr/>
          <a:lstStyle/>
          <a:p>
            <a:r>
              <a:rPr lang="sr-Latn-RS" dirty="0" smtClean="0"/>
              <a:t>Portreti junaka u ovom romanu dati su izrazito humoristički, međutim, oni ipak poseduju karakterne crte koje ih donekle individualizuju.</a:t>
            </a:r>
          </a:p>
          <a:p>
            <a:r>
              <a:rPr lang="sr-Latn-RS" dirty="0" smtClean="0"/>
              <a:t>Vidljiva je diskretna diferencijacija na slabije i jače pojedince u grupi.</a:t>
            </a:r>
          </a:p>
          <a:p>
            <a:r>
              <a:rPr lang="sr-Latn-RS" dirty="0" smtClean="0"/>
              <a:t>Tako je Cvrca najslabiji i fizički i po karakteru. Pripovedač je po slabosti blizak Cvrci, dok je Gluvać nešto jači.</a:t>
            </a:r>
            <a:endParaRPr lang="sr-Latn-RS" dirty="0"/>
          </a:p>
        </p:txBody>
      </p:sp>
    </p:spTree>
    <p:extLst>
      <p:ext uri="{BB962C8B-B14F-4D97-AF65-F5344CB8AC3E}">
        <p14:creationId xmlns:p14="http://schemas.microsoft.com/office/powerpoint/2010/main" val="107175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Književni portreti junaka</a:t>
            </a:r>
            <a:endParaRPr lang="sr-Latn-RS" dirty="0"/>
          </a:p>
        </p:txBody>
      </p:sp>
      <p:sp>
        <p:nvSpPr>
          <p:cNvPr id="3" name="Content Placeholder 2"/>
          <p:cNvSpPr>
            <a:spLocks noGrp="1"/>
          </p:cNvSpPr>
          <p:nvPr>
            <p:ph idx="1"/>
          </p:nvPr>
        </p:nvSpPr>
        <p:spPr/>
        <p:txBody>
          <a:bodyPr>
            <a:normAutofit lnSpcReduction="10000"/>
          </a:bodyPr>
          <a:lstStyle/>
          <a:p>
            <a:pPr marL="0" indent="0">
              <a:buNone/>
            </a:pPr>
            <a:r>
              <a:rPr lang="sr-Latn-RS" dirty="0" smtClean="0"/>
              <a:t>Uprkos razlikama među junacima, ne postoji prava hijerarhizacija među dečacima, kao što je to uobičajeno u dečjoj družini. </a:t>
            </a:r>
            <a:endParaRPr lang="sr-Latn-RS" dirty="0"/>
          </a:p>
          <a:p>
            <a:pPr marL="0" indent="0">
              <a:buNone/>
            </a:pPr>
            <a:r>
              <a:rPr lang="sr-Latn-RS" dirty="0" smtClean="0"/>
              <a:t>Nedostaje lik jakog dečjeg vođe grupe, hrabrog i inteligentnog dečaka koji nadmašuje svoju sredinu.</a:t>
            </a:r>
          </a:p>
          <a:p>
            <a:pPr marL="0" indent="0">
              <a:buNone/>
            </a:pPr>
            <a:r>
              <a:rPr lang="sr-Latn-RS" dirty="0" smtClean="0"/>
              <a:t>Čeda Brba je, na neki način, ANTIPOD takvom dečaku. On postaje vođa na osnovu snage, nasilnog nastupa, i svoje destruktivne energije.</a:t>
            </a:r>
            <a:endParaRPr lang="sr-Latn-RS" dirty="0"/>
          </a:p>
        </p:txBody>
      </p:sp>
    </p:spTree>
    <p:extLst>
      <p:ext uri="{BB962C8B-B14F-4D97-AF65-F5344CB8AC3E}">
        <p14:creationId xmlns:p14="http://schemas.microsoft.com/office/powerpoint/2010/main" val="154094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Zaseban svet detinjstva</a:t>
            </a:r>
            <a:endParaRPr lang="sr-Latn-RS" dirty="0"/>
          </a:p>
        </p:txBody>
      </p:sp>
      <p:sp>
        <p:nvSpPr>
          <p:cNvPr id="3" name="Content Placeholder 2"/>
          <p:cNvSpPr>
            <a:spLocks noGrp="1"/>
          </p:cNvSpPr>
          <p:nvPr>
            <p:ph idx="1"/>
          </p:nvPr>
        </p:nvSpPr>
        <p:spPr/>
        <p:txBody>
          <a:bodyPr/>
          <a:lstStyle/>
          <a:p>
            <a:r>
              <a:rPr lang="sr-Latn-RS" dirty="0" smtClean="0"/>
              <a:t>Hajduci počivaju na uverenju da su deca svojim razvojnim statusom i nedoraslošću izvojena u zaseban svet i da im je neprimereno mešanje u socijalne odnose i modele odraslih.</a:t>
            </a:r>
          </a:p>
          <a:p>
            <a:r>
              <a:rPr lang="sr-Latn-RS" dirty="0" smtClean="0"/>
              <a:t>Tema dečje grupe u svom osnovu ima ideju o detetu kao subjektu koje crpi svoj individualizam iz kolektivnog antropološkog statusa.</a:t>
            </a:r>
          </a:p>
        </p:txBody>
      </p:sp>
    </p:spTree>
    <p:extLst>
      <p:ext uri="{BB962C8B-B14F-4D97-AF65-F5344CB8AC3E}">
        <p14:creationId xmlns:p14="http://schemas.microsoft.com/office/powerpoint/2010/main" val="89019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Vrednost romana „Hajduci“</a:t>
            </a:r>
            <a:endParaRPr lang="sr-Latn-RS" dirty="0"/>
          </a:p>
        </p:txBody>
      </p:sp>
      <p:sp>
        <p:nvSpPr>
          <p:cNvPr id="3" name="Content Placeholder 2"/>
          <p:cNvSpPr>
            <a:spLocks noGrp="1"/>
          </p:cNvSpPr>
          <p:nvPr>
            <p:ph idx="1"/>
          </p:nvPr>
        </p:nvSpPr>
        <p:spPr>
          <a:xfrm>
            <a:off x="1463040" y="2119257"/>
            <a:ext cx="6233160" cy="1995543"/>
          </a:xfrm>
        </p:spPr>
        <p:txBody>
          <a:bodyPr/>
          <a:lstStyle/>
          <a:p>
            <a:r>
              <a:rPr lang="sr-Latn-RS" dirty="0" smtClean="0"/>
              <a:t>Estetska vrednost romana ostvarena je na njegovoj humoristično-avanturističkoj i zabavno-didaktičkoj komponenti i neobičnoj snazi pisca da ostvari realnu, i na momente grotesknu sliku života.</a:t>
            </a:r>
          </a:p>
          <a:p>
            <a:pPr marL="0" indent="0">
              <a:buNone/>
            </a:pPr>
            <a:endParaRPr lang="sr-Latn-RS" dirty="0"/>
          </a:p>
        </p:txBody>
      </p:sp>
      <p:sp>
        <p:nvSpPr>
          <p:cNvPr id="4" name="Round Same Side Corner Rectangle 3"/>
          <p:cNvSpPr/>
          <p:nvPr/>
        </p:nvSpPr>
        <p:spPr>
          <a:xfrm>
            <a:off x="990600" y="4191000"/>
            <a:ext cx="7162800" cy="2057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solidFill>
                  <a:schemeClr val="tx1"/>
                </a:solidFill>
              </a:rPr>
              <a:t>Nušić je postao važna karika međuratne književnosti, zajedno sa Aleksandrom Vučom, Desankom Maksimović i Brankom Ćopićem.</a:t>
            </a:r>
            <a:endParaRPr lang="sr-Latn-RS" dirty="0">
              <a:solidFill>
                <a:schemeClr val="tx1"/>
              </a:solidFill>
            </a:endParaRPr>
          </a:p>
        </p:txBody>
      </p:sp>
    </p:spTree>
    <p:extLst>
      <p:ext uri="{BB962C8B-B14F-4D97-AF65-F5344CB8AC3E}">
        <p14:creationId xmlns:p14="http://schemas.microsoft.com/office/powerpoint/2010/main" val="297080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Branislav Nušić (1864—1938)</a:t>
            </a:r>
            <a:endParaRPr lang="sr-Latn-RS" dirty="0"/>
          </a:p>
        </p:txBody>
      </p:sp>
      <p:pic>
        <p:nvPicPr>
          <p:cNvPr id="2050" name="Picture 2" descr="Laguna - Branislav Nušić - Knjige o kojima se pri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787" y="1828799"/>
            <a:ext cx="3143250" cy="471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Биографија | БРАНИСЛАВ НУШИ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58866"/>
            <a:ext cx="3242802" cy="465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8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e science of humour - what makes a good jo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46471"/>
            <a:ext cx="2059858" cy="1701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Latn-RS" dirty="0" smtClean="0"/>
              <a:t>Humor</a:t>
            </a:r>
            <a:endParaRPr lang="sr-Latn-RS" dirty="0"/>
          </a:p>
        </p:txBody>
      </p:sp>
      <p:sp>
        <p:nvSpPr>
          <p:cNvPr id="3" name="Content Placeholder 2"/>
          <p:cNvSpPr>
            <a:spLocks noGrp="1"/>
          </p:cNvSpPr>
          <p:nvPr>
            <p:ph idx="1"/>
          </p:nvPr>
        </p:nvSpPr>
        <p:spPr/>
        <p:txBody>
          <a:bodyPr/>
          <a:lstStyle/>
          <a:p>
            <a:r>
              <a:rPr lang="sr-Latn-RS" dirty="0" smtClean="0"/>
              <a:t>Humor romana „Hajduci“ počiva na doslednom parodiranju svih aspekata hajdukovanja. </a:t>
            </a:r>
          </a:p>
          <a:p>
            <a:r>
              <a:rPr lang="sr-Latn-RS" dirty="0" smtClean="0"/>
              <a:t>Parodija je, u ovom slučaju, uspelija od didaktike.</a:t>
            </a:r>
          </a:p>
          <a:p>
            <a:r>
              <a:rPr lang="sr-Latn-RS" dirty="0" smtClean="0"/>
              <a:t>Humor počiva i na činjenici da prave avanture zapravo nema, jer su junaci nedorasli izazovu.</a:t>
            </a:r>
            <a:endParaRPr lang="sr-Latn-RS" dirty="0"/>
          </a:p>
        </p:txBody>
      </p:sp>
    </p:spTree>
    <p:extLst>
      <p:ext uri="{BB962C8B-B14F-4D97-AF65-F5344CB8AC3E}">
        <p14:creationId xmlns:p14="http://schemas.microsoft.com/office/powerpoint/2010/main" val="82500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965245" cy="1202485"/>
          </a:xfrm>
        </p:spPr>
        <p:txBody>
          <a:bodyPr/>
          <a:lstStyle/>
          <a:p>
            <a:r>
              <a:rPr lang="sr-Latn-RS" dirty="0" smtClean="0"/>
              <a:t>Zadatak za studente</a:t>
            </a:r>
            <a:endParaRPr lang="sr-Latn-RS" dirty="0"/>
          </a:p>
        </p:txBody>
      </p:sp>
      <p:sp>
        <p:nvSpPr>
          <p:cNvPr id="3" name="Content Placeholder 2"/>
          <p:cNvSpPr>
            <a:spLocks noGrp="1"/>
          </p:cNvSpPr>
          <p:nvPr>
            <p:ph idx="1"/>
          </p:nvPr>
        </p:nvSpPr>
        <p:spPr>
          <a:xfrm>
            <a:off x="914400" y="1524000"/>
            <a:ext cx="7391400" cy="4572000"/>
          </a:xfrm>
        </p:spPr>
        <p:txBody>
          <a:bodyPr>
            <a:normAutofit fontScale="77500" lnSpcReduction="20000"/>
          </a:bodyPr>
          <a:lstStyle/>
          <a:p>
            <a:r>
              <a:rPr lang="sr-Latn-RS" b="1" dirty="0" smtClean="0"/>
              <a:t>1. Pročitajte roman „Hajduci“ Branislava Nušića. Na sajtu se nalazi verzija romana u tekstualnom formatu, ukoliko niste u mogućnosti da iznajmite knjigu. Potom, odgovorite na sledeća pitanja:</a:t>
            </a:r>
          </a:p>
          <a:p>
            <a:endParaRPr lang="sr-Latn-RS" dirty="0" smtClean="0"/>
          </a:p>
          <a:p>
            <a:r>
              <a:rPr lang="sr-Latn-RS" dirty="0" smtClean="0"/>
              <a:t>Čitajući roman, obratite pažnju na likove. Kako su imenovani? Koje su specifičnosti njihovih karaktera? Kako su obučeni? U kojim uslovima odrastaju? Koja je njihova uloga u četi? Navedite anegdote po kojima su poznati. Kako su prikazani odrasli? Potkrepite odgovore primerima iz teksta.</a:t>
            </a:r>
            <a:r>
              <a:rPr lang="sr-Latn-RS" dirty="0"/>
              <a:t> NAPOMENA: Možete odabrati par likova, ne morate pisati analizu svih likova koji se pojavljuju u romanu.</a:t>
            </a:r>
          </a:p>
          <a:p>
            <a:endParaRPr lang="sr-Latn-RS" dirty="0" smtClean="0"/>
          </a:p>
          <a:p>
            <a:r>
              <a:rPr lang="sr-Latn-RS" dirty="0" smtClean="0"/>
              <a:t>Kako je hajdukovanje predstavljeno u romanu? Koje aspekte hajdukovanja prepoznajete?</a:t>
            </a:r>
          </a:p>
          <a:p>
            <a:r>
              <a:rPr lang="sr-Latn-RS" dirty="0" smtClean="0"/>
              <a:t>Razmislite o tome kako su deca „kažnjena“ za svoje prestupe u romanu. Prisetite se velike tuče na drumu. Sa vaspitnog aspekta, da li opravdavate ovakvo postupanje? Objasnite.</a:t>
            </a:r>
          </a:p>
        </p:txBody>
      </p:sp>
      <p:sp>
        <p:nvSpPr>
          <p:cNvPr id="4" name="Curved Up Arrow 3"/>
          <p:cNvSpPr/>
          <p:nvPr/>
        </p:nvSpPr>
        <p:spPr>
          <a:xfrm>
            <a:off x="7162800" y="5884606"/>
            <a:ext cx="1371600" cy="685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164571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14400"/>
            <a:ext cx="6614160" cy="4808669"/>
          </a:xfrm>
        </p:spPr>
        <p:txBody>
          <a:bodyPr>
            <a:normAutofit fontScale="85000" lnSpcReduction="20000"/>
          </a:bodyPr>
          <a:lstStyle/>
          <a:p>
            <a:r>
              <a:rPr lang="sr-Latn-RS" dirty="0" smtClean="0"/>
              <a:t>Izdvojite nekoliko smešnih situacija koje su se vama posebno dopale. Na čemu počiva humor u datim slučajevima? Da li smatrate da bi Nušićev humor jednako delovao i na decu u 21. veku? Obrazložite vaš odgovor.</a:t>
            </a:r>
          </a:p>
          <a:p>
            <a:r>
              <a:rPr lang="sr-Latn-RS" dirty="0" smtClean="0"/>
              <a:t>Izdvojite par fantastičnih elemenata koji se pojavljuju u romanu. To može biti neko predanje ili verovanje. Kako se ovi elementi uklapaju u kontekst romana? </a:t>
            </a:r>
          </a:p>
          <a:p>
            <a:r>
              <a:rPr lang="sr-Latn-RS" dirty="0" smtClean="0"/>
              <a:t>Kako vam se dopao roman? Šta je, po vama, svevremensko u njemu? Da li roman može da nam odgovori na neka aktuelna pitanja? Razmislite o tome koje bi bile pouke romana.</a:t>
            </a:r>
          </a:p>
          <a:p>
            <a:endParaRPr lang="sr-Latn-RS" dirty="0"/>
          </a:p>
          <a:p>
            <a:endParaRPr lang="sr-Latn-RS" dirty="0" smtClean="0"/>
          </a:p>
          <a:p>
            <a:r>
              <a:rPr lang="sr-Latn-RS" dirty="0" smtClean="0"/>
              <a:t>Odgovore na pitanja možete slati na adresu: (</a:t>
            </a:r>
            <a:r>
              <a:rPr lang="sr-Latn-RS" dirty="0" smtClean="0">
                <a:hlinkClick r:id="rId2"/>
              </a:rPr>
              <a:t>jelena.kukic07</a:t>
            </a:r>
            <a:r>
              <a:rPr lang="en-US" dirty="0" smtClean="0">
                <a:hlinkClick r:id="rId2"/>
              </a:rPr>
              <a:t>@</a:t>
            </a:r>
            <a:r>
              <a:rPr lang="sr-Latn-RS" dirty="0" smtClean="0">
                <a:hlinkClick r:id="rId2"/>
              </a:rPr>
              <a:t>gmail.com</a:t>
            </a:r>
            <a:r>
              <a:rPr lang="sr-Latn-RS" dirty="0" smtClean="0"/>
              <a:t>).</a:t>
            </a:r>
          </a:p>
          <a:p>
            <a:r>
              <a:rPr lang="sr-Latn-RS" b="1" dirty="0" smtClean="0"/>
              <a:t>Rok za predaju rada je 22. 4. Naknadno poslate radove nećemo pregledati.</a:t>
            </a:r>
          </a:p>
        </p:txBody>
      </p:sp>
    </p:spTree>
    <p:extLst>
      <p:ext uri="{BB962C8B-B14F-4D97-AF65-F5344CB8AC3E}">
        <p14:creationId xmlns:p14="http://schemas.microsoft.com/office/powerpoint/2010/main" val="237695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vala na paznji Hvala na paznji - Happy Minion | Make a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5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6248400" cy="5835445"/>
          </a:xfrm>
        </p:spPr>
        <p:txBody>
          <a:bodyPr>
            <a:normAutofit fontScale="92500"/>
          </a:bodyPr>
          <a:lstStyle/>
          <a:p>
            <a:r>
              <a:rPr lang="sr-Latn-RS" dirty="0" smtClean="0"/>
              <a:t>Rođen je u Beogradu kao Alkibijad Nuša i pripadao je uglednoj cincarskoj porodici. U svojoj 18. godini promeniće zakonski ime u Branislav Nušić.</a:t>
            </a:r>
          </a:p>
          <a:p>
            <a:r>
              <a:rPr lang="sr-Latn-RS" dirty="0" smtClean="0"/>
              <a:t>Osnovnu školu je pohađao u Smederevu, srednju u Beogradu, a pravo je studirao u Gracu i Beogradu. Uređivao je listove, radio je u diplomatiji, bio je prosvetni radnik, upravnik pozorišta i dr.</a:t>
            </a:r>
          </a:p>
          <a:p>
            <a:r>
              <a:rPr lang="sr-Latn-RS" dirty="0" smtClean="0"/>
              <a:t>Jedini posao kojim se kontinuirano bavio od mladosti do smrti bio je pisanje.</a:t>
            </a:r>
          </a:p>
          <a:p>
            <a:r>
              <a:rPr lang="sr-Latn-RS" dirty="0" smtClean="0"/>
              <a:t>Početkom ozbiljnog i svesnog književnog rada Branislava Nušića smatra se njegova komedija </a:t>
            </a:r>
            <a:r>
              <a:rPr lang="sr-Latn-RS" b="1" dirty="0" smtClean="0"/>
              <a:t>„Narodni poslanik“ (1883).</a:t>
            </a:r>
          </a:p>
          <a:p>
            <a:r>
              <a:rPr lang="sr-Latn-RS" dirty="0" smtClean="0"/>
              <a:t>Od tada, </a:t>
            </a:r>
            <a:r>
              <a:rPr lang="sr-Latn-RS" b="1" dirty="0" smtClean="0"/>
              <a:t>komedija</a:t>
            </a:r>
            <a:r>
              <a:rPr lang="sr-Latn-RS" dirty="0" smtClean="0"/>
              <a:t> će biti najreprezentativnija vrsta njegovog stvaralačkog temperamenta. </a:t>
            </a:r>
          </a:p>
          <a:p>
            <a:endParaRPr lang="sr-Latn-RS" dirty="0"/>
          </a:p>
        </p:txBody>
      </p:sp>
      <p:pic>
        <p:nvPicPr>
          <p:cNvPr id="3074" name="Picture 2" descr="НАРОДНИ ПОСЛАНИК - Представе - Народно позориште у Београ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09800"/>
            <a:ext cx="2534440" cy="3548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8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543800" cy="5715000"/>
          </a:xfrm>
        </p:spPr>
        <p:txBody>
          <a:bodyPr>
            <a:normAutofit lnSpcReduction="10000"/>
          </a:bodyPr>
          <a:lstStyle/>
          <a:p>
            <a:r>
              <a:rPr lang="sr-Latn-RS" dirty="0"/>
              <a:t>Napisao je </a:t>
            </a:r>
            <a:r>
              <a:rPr lang="sr-Latn-RS" u="sng" dirty="0"/>
              <a:t>dvadesetak scenskih dela </a:t>
            </a:r>
            <a:r>
              <a:rPr lang="sr-Latn-RS" dirty="0"/>
              <a:t>od kojih </a:t>
            </a:r>
            <a:r>
              <a:rPr lang="sr-Latn-RS" dirty="0" smtClean="0"/>
              <a:t>su mu </a:t>
            </a:r>
            <a:r>
              <a:rPr lang="sr-Latn-RS" dirty="0"/>
              <a:t>naročito </a:t>
            </a:r>
            <a:r>
              <a:rPr lang="sr-Latn-RS" dirty="0" smtClean="0"/>
              <a:t>poznata:</a:t>
            </a:r>
          </a:p>
          <a:p>
            <a:r>
              <a:rPr lang="sr-Latn-RS" dirty="0" smtClean="0"/>
              <a:t>* „Sumnjivo lice“ (1887)</a:t>
            </a:r>
          </a:p>
          <a:p>
            <a:r>
              <a:rPr lang="sr-Latn-RS" dirty="0" smtClean="0"/>
              <a:t>* „Protekcija“ (1889)</a:t>
            </a:r>
          </a:p>
          <a:p>
            <a:r>
              <a:rPr lang="sr-Latn-RS" dirty="0" smtClean="0"/>
              <a:t>* „Put oko sveta“ (1910)</a:t>
            </a:r>
          </a:p>
          <a:p>
            <a:r>
              <a:rPr lang="sr-Latn-RS" dirty="0" smtClean="0"/>
              <a:t>* “Gospođa ministarka“ (1931)</a:t>
            </a:r>
          </a:p>
          <a:p>
            <a:r>
              <a:rPr lang="sr-Latn-RS" dirty="0" smtClean="0"/>
              <a:t>* „Mister dolar“ (1932)</a:t>
            </a:r>
          </a:p>
          <a:p>
            <a:r>
              <a:rPr lang="sr-Latn-RS" dirty="0" smtClean="0"/>
              <a:t>* „Ožalošćena porodica“ (1934)</a:t>
            </a:r>
          </a:p>
          <a:p>
            <a:r>
              <a:rPr lang="sr-Latn-RS" dirty="0" smtClean="0"/>
              <a:t>* „Pokojnik“ (1937)</a:t>
            </a:r>
          </a:p>
          <a:p>
            <a:pPr marL="0" indent="0">
              <a:buNone/>
            </a:pPr>
            <a:r>
              <a:rPr lang="sr-Latn-RS" dirty="0" smtClean="0"/>
              <a:t>Od njegovih </a:t>
            </a:r>
            <a:r>
              <a:rPr lang="sr-Latn-RS" u="sng" dirty="0" smtClean="0"/>
              <a:t>proznih dela </a:t>
            </a:r>
            <a:r>
              <a:rPr lang="sr-Latn-RS" dirty="0" smtClean="0"/>
              <a:t>izdvajaju se:</a:t>
            </a:r>
          </a:p>
          <a:p>
            <a:pPr>
              <a:buFontTx/>
              <a:buChar char="-"/>
            </a:pPr>
            <a:r>
              <a:rPr lang="sr-Latn-RS" dirty="0" smtClean="0"/>
              <a:t>„Pripovetke jednog kaplara“ (1885)</a:t>
            </a:r>
          </a:p>
          <a:p>
            <a:pPr>
              <a:buFontTx/>
              <a:buChar char="-"/>
            </a:pPr>
            <a:r>
              <a:rPr lang="sr-Latn-RS" dirty="0" smtClean="0"/>
              <a:t>„Opštinsko dete“ (1902)</a:t>
            </a:r>
          </a:p>
          <a:p>
            <a:pPr>
              <a:buFontTx/>
              <a:buChar char="-"/>
            </a:pPr>
            <a:r>
              <a:rPr lang="sr-Latn-RS" dirty="0" smtClean="0"/>
              <a:t>„Autobiografija“ (1924)</a:t>
            </a:r>
          </a:p>
          <a:p>
            <a:pPr>
              <a:buFontTx/>
              <a:buChar char="-"/>
            </a:pPr>
            <a:r>
              <a:rPr lang="sr-Latn-RS" b="1" dirty="0" smtClean="0"/>
              <a:t>„Hajduci“ (1933) </a:t>
            </a:r>
            <a:endParaRPr lang="sr-Latn-RS" b="1" dirty="0"/>
          </a:p>
          <a:p>
            <a:endParaRPr lang="sr-Latn-RS" dirty="0"/>
          </a:p>
        </p:txBody>
      </p:sp>
      <p:pic>
        <p:nvPicPr>
          <p:cNvPr id="4098" name="Picture 2" descr="Kultna predstava „Gospođa ministarka” u Narodnom pozorištu u Beogradu |  Adria 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90600"/>
            <a:ext cx="1762125" cy="2600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0" name="Picture 4" descr="ОЖАЛОШЋЕНА ПОРОДИЦА - Представе - Народно позориште у Београд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116" y="3561428"/>
            <a:ext cx="2657475" cy="176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7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7620000" cy="5867400"/>
          </a:xfrm>
        </p:spPr>
        <p:txBody>
          <a:bodyPr/>
          <a:lstStyle/>
          <a:p>
            <a:endParaRPr lang="sr-Latn-RS" dirty="0"/>
          </a:p>
          <a:p>
            <a:endParaRPr lang="sr-Latn-RS" dirty="0"/>
          </a:p>
          <a:p>
            <a:r>
              <a:rPr lang="sr-Latn-RS" dirty="0"/>
              <a:t>Branislav Nušić je stekao ime velikog pisca prvenstveno kao humorista, slikar društvenih naravi i  kritičar kolektivnog i individualnog mentaliteta građanske Srbije s kraja 19. i na početku 20. veka</a:t>
            </a:r>
            <a:r>
              <a:rPr lang="sr-Latn-RS" dirty="0" smtClean="0"/>
              <a:t>.</a:t>
            </a:r>
          </a:p>
          <a:p>
            <a:r>
              <a:rPr lang="sr-Latn-RS" dirty="0" smtClean="0"/>
              <a:t>U komediografskom radu je sjedinio scensko-tehničke i tematske kvalitete Trifkovićevih i Sterijinih komedija, nastavljajući razvoj i afirmaciju ove popularne vrste.</a:t>
            </a:r>
          </a:p>
          <a:p>
            <a:r>
              <a:rPr lang="sr-Latn-RS" dirty="0" smtClean="0"/>
              <a:t>Njegovi  junaci su tipični predstavnici različitih društvenih i socijalnih grupacija i njihovih nepredvidivih naravi.</a:t>
            </a:r>
            <a:endParaRPr lang="sr-Latn-RS" dirty="0"/>
          </a:p>
          <a:p>
            <a:endParaRPr lang="sr-Latn-RS" dirty="0"/>
          </a:p>
        </p:txBody>
      </p:sp>
      <p:pic>
        <p:nvPicPr>
          <p:cNvPr id="5122" name="Picture 2" descr="Predstava „Sumnjivo lice“ po tekstu Branislava Nušić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0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609600"/>
            <a:ext cx="6019800" cy="5791200"/>
          </a:xfrm>
        </p:spPr>
        <p:txBody>
          <a:bodyPr>
            <a:normAutofit fontScale="92500"/>
          </a:bodyPr>
          <a:lstStyle/>
          <a:p>
            <a:r>
              <a:rPr lang="sr-Latn-RS" dirty="0" smtClean="0"/>
              <a:t>U književnom radu okušao se kao romansijer, pripovedač, putopisac, feljtonista i pesnik, što samo govori o velikom potencijalu njegovog umetničkog dara.</a:t>
            </a:r>
          </a:p>
          <a:p>
            <a:r>
              <a:rPr lang="sr-Latn-RS" dirty="0" smtClean="0"/>
              <a:t>U književnosti za decu ostaće posebno upamćen po romanu </a:t>
            </a:r>
            <a:r>
              <a:rPr lang="sr-Latn-RS" b="1" dirty="0" smtClean="0"/>
              <a:t>„Hajduci“, </a:t>
            </a:r>
            <a:r>
              <a:rPr lang="sr-Latn-RS" dirty="0" smtClean="0"/>
              <a:t>koji je nastao u zrelim godinama njegovog života.</a:t>
            </a:r>
          </a:p>
          <a:p>
            <a:r>
              <a:rPr lang="sr-Latn-RS" dirty="0" smtClean="0"/>
              <a:t>Komedija </a:t>
            </a:r>
            <a:r>
              <a:rPr lang="sr-Latn-RS" b="1" dirty="0" smtClean="0"/>
              <a:t>„Naša deca“,</a:t>
            </a:r>
            <a:r>
              <a:rPr lang="sr-Latn-RS" dirty="0" smtClean="0"/>
              <a:t> drama </a:t>
            </a:r>
            <a:r>
              <a:rPr lang="sr-Latn-RS" b="1" dirty="0" smtClean="0"/>
              <a:t>„Rastko Nemanjić“ </a:t>
            </a:r>
            <a:r>
              <a:rPr lang="sr-Latn-RS" dirty="0" smtClean="0"/>
              <a:t>i pojedini delovi veoma popularne </a:t>
            </a:r>
            <a:r>
              <a:rPr lang="sr-Latn-RS" b="1" dirty="0" smtClean="0"/>
              <a:t>„Autobiografije“ </a:t>
            </a:r>
            <a:r>
              <a:rPr lang="sr-Latn-RS" dirty="0" smtClean="0"/>
              <a:t>takođe pripadaju književnosti namenjenoj deci i mladima.</a:t>
            </a:r>
          </a:p>
          <a:p>
            <a:r>
              <a:rPr lang="sr-Latn-RS" dirty="0" smtClean="0"/>
              <a:t>„Autobiografija“ je tematski vezana uz detinjstvo i obiluje komikom koja pleni, veštinom pripovedanja, te jednostavnim i neobično sugestivnim jezikom i stilom.</a:t>
            </a:r>
            <a:endParaRPr lang="sr-Latn-RS" dirty="0"/>
          </a:p>
        </p:txBody>
      </p:sp>
      <p:pic>
        <p:nvPicPr>
          <p:cNvPr id="6146" name="Picture 2" descr="Autobiografija | Delfi knjižare | Sve dobre knjige na jednom mes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619203" cy="398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0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28600" y="762000"/>
            <a:ext cx="6858000" cy="6103374"/>
          </a:xfrm>
          <a:prstGeom prst="verticalScroll">
            <a:avLst/>
          </a:prstGeom>
          <a:solidFill>
            <a:srgbClr val="B88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i="1" u="sng" dirty="0">
                <a:solidFill>
                  <a:schemeClr val="tx1"/>
                </a:solidFill>
              </a:rPr>
              <a:t>Koja dela nazivamo dečijim romanom?</a:t>
            </a:r>
          </a:p>
          <a:p>
            <a:pPr marL="1200150" lvl="2" indent="-285750">
              <a:buFont typeface="Arial" pitchFamily="34" charset="0"/>
              <a:buChar char="•"/>
            </a:pPr>
            <a:r>
              <a:rPr lang="sr-Latn-RS" dirty="0">
                <a:solidFill>
                  <a:schemeClr val="tx1"/>
                </a:solidFill>
              </a:rPr>
              <a:t>Na ovo pitanje nije jednostavno odgovoriti. U okvir dečije književnosti pojedini autori svrstavaju avanturističke, istorijske, pa čak i naučno-fantastične romane. Ta ostvarenja čitaju i odrasli. Ipak, „pravim dečijim romanom“, kako misli Ivo Zalar, treba nazvati ona dela u kojima su akteri radnje, odnosno glavni likovi deca, te su napisani jednostavnim i razumljivim jezikom i stilom. </a:t>
            </a:r>
          </a:p>
          <a:p>
            <a:pPr marL="1200150" lvl="2" indent="-285750">
              <a:buFont typeface="Arial" pitchFamily="34" charset="0"/>
              <a:buChar char="•"/>
            </a:pPr>
            <a:r>
              <a:rPr lang="sr-Latn-RS" dirty="0">
                <a:solidFill>
                  <a:schemeClr val="tx1"/>
                </a:solidFill>
              </a:rPr>
              <a:t>Odrasli ukoliko se pojavljuju u ovim delima, obično su samo katalizatori dečijih postupaka, misli i osećanja.</a:t>
            </a:r>
          </a:p>
          <a:p>
            <a:pPr marL="1200150" lvl="2" indent="-285750">
              <a:buFont typeface="Arial" pitchFamily="34" charset="0"/>
              <a:buChar char="•"/>
            </a:pPr>
            <a:r>
              <a:rPr lang="sr-Latn-RS" dirty="0">
                <a:solidFill>
                  <a:schemeClr val="tx1"/>
                </a:solidFill>
              </a:rPr>
              <a:t>Fabula u dečijim romanima je čvrsto razgranata, i zadržava oblike tradicionalnog pripovedanja. Događaji su obično povezani uzročno-posledično.</a:t>
            </a:r>
          </a:p>
          <a:p>
            <a:pPr marL="1200150" lvl="2" indent="-285750">
              <a:buFont typeface="Arial" pitchFamily="34" charset="0"/>
              <a:buChar char="•"/>
            </a:pPr>
            <a:endParaRPr lang="sr-Latn-RS" dirty="0"/>
          </a:p>
          <a:p>
            <a:pPr marL="285750" indent="-285750" algn="ctr">
              <a:buFont typeface="Arial" pitchFamily="34" charset="0"/>
              <a:buChar char="•"/>
            </a:pPr>
            <a:endParaRPr lang="sr-Latn-RS" dirty="0"/>
          </a:p>
        </p:txBody>
      </p:sp>
      <p:pic>
        <p:nvPicPr>
          <p:cNvPr id="7170" name="Picture 2" descr="Dečiji roman | BP Info - Bačka Palanka"/>
          <p:cNvPicPr>
            <a:picLocks noChangeAspect="1" noChangeArrowheads="1"/>
          </p:cNvPicPr>
          <p:nvPr/>
        </p:nvPicPr>
        <p:blipFill rotWithShape="1">
          <a:blip r:embed="rId2">
            <a:extLst>
              <a:ext uri="{28A0092B-C50C-407E-A947-70E740481C1C}">
                <a14:useLocalDpi xmlns:a14="http://schemas.microsoft.com/office/drawing/2010/main" val="0"/>
              </a:ext>
            </a:extLst>
          </a:blip>
          <a:srcRect r="34953"/>
          <a:stretch/>
        </p:blipFill>
        <p:spPr bwMode="auto">
          <a:xfrm>
            <a:off x="5791200" y="2670686"/>
            <a:ext cx="301113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3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Prikaz delovanja dece u okviru družine</a:t>
            </a:r>
            <a:endParaRPr lang="sr-Latn-RS" dirty="0"/>
          </a:p>
        </p:txBody>
      </p:sp>
      <p:sp>
        <p:nvSpPr>
          <p:cNvPr id="3" name="Content Placeholder 2"/>
          <p:cNvSpPr>
            <a:spLocks noGrp="1"/>
          </p:cNvSpPr>
          <p:nvPr>
            <p:ph idx="1"/>
          </p:nvPr>
        </p:nvSpPr>
        <p:spPr>
          <a:xfrm>
            <a:off x="685801" y="2133600"/>
            <a:ext cx="4495800" cy="4267200"/>
          </a:xfrm>
        </p:spPr>
        <p:txBody>
          <a:bodyPr>
            <a:normAutofit fontScale="92500"/>
          </a:bodyPr>
          <a:lstStyle/>
          <a:p>
            <a:r>
              <a:rPr lang="sr-Latn-RS" dirty="0" smtClean="0"/>
              <a:t>Poznato je koliko deca vole društvo. Nije bitno koliko članova  grupa ima, da li je okupljanje stalno ili povremeno, da li se igraju Indijanaca ili hajduka, da li se igraju loptom ili bez nje, deci je važno da budu u društvu. </a:t>
            </a:r>
          </a:p>
          <a:p>
            <a:r>
              <a:rPr lang="sr-Latn-RS" dirty="0" smtClean="0"/>
              <a:t>Družine su postale osnovna tema dečijih romana kao što su „Doživljaji Toma Sojera“ ili „Avanture Haklberija  Fina“ Marka Tvena.</a:t>
            </a:r>
            <a:endParaRPr lang="sr-Latn-RS" dirty="0"/>
          </a:p>
        </p:txBody>
      </p:sp>
      <p:pic>
        <p:nvPicPr>
          <p:cNvPr id="8194" name="Picture 2" descr="ТОМ СОЈЕР - СВЕТИО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3485535" cy="2178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Tom Sojer i Haklberi Fin (Tom Sawyer &amp; Huckleberry Finn) - Film - mojtv.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606" y="4572000"/>
            <a:ext cx="3633612" cy="1962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7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391400" cy="4114799"/>
          </a:xfrm>
        </p:spPr>
        <p:txBody>
          <a:bodyPr>
            <a:normAutofit fontScale="92500" lnSpcReduction="20000"/>
          </a:bodyPr>
          <a:lstStyle/>
          <a:p>
            <a:r>
              <a:rPr lang="sr-Latn-RS" dirty="0" smtClean="0"/>
              <a:t>Junaci ovih romana su deca, koja imaju urođenu potrebu da se udruže i zajedno nastupaju. Akcija izvire iz naravi dečaka i devojčica, iz instinktivne potrebe za zajednicom i drugarstvom.</a:t>
            </a:r>
          </a:p>
          <a:p>
            <a:r>
              <a:rPr lang="sr-Latn-RS" dirty="0" smtClean="0"/>
              <a:t>U težnji da oponašaju starije pokazuju svu svoju čarobnu naivnost. </a:t>
            </a:r>
          </a:p>
          <a:p>
            <a:r>
              <a:rPr lang="sr-Latn-RS" dirty="0" smtClean="0"/>
              <a:t>Zakletve postaju rekviziti dečije igre, i gube atribute stravičnosti. </a:t>
            </a:r>
          </a:p>
          <a:p>
            <a:r>
              <a:rPr lang="sr-Latn-RS" dirty="0" smtClean="0"/>
              <a:t>Iako ne uvek složna organizacija, dečija družina veoma ozbiljno shvata uloge unutar grupe, te se trudi da poštuje pravila koja su uspostavljena. Deca ne gube svest o tome da je sve samo igra, ali uživaju u ozbiljnosti sa kojom imitiraju odrasle.</a:t>
            </a:r>
            <a:endParaRPr lang="sr-Latn-RS" dirty="0"/>
          </a:p>
        </p:txBody>
      </p:sp>
      <p:pic>
        <p:nvPicPr>
          <p:cNvPr id="9218" name="Picture 2" descr="Kulturiška: Dečaci hajdu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83626"/>
            <a:ext cx="5088068" cy="267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3018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471</TotalTime>
  <Words>1691</Words>
  <Application>Microsoft Office PowerPoint</Application>
  <PresentationFormat>On-screen Show (4:3)</PresentationFormat>
  <Paragraphs>96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„Hajduci“ Branislav Nušić</vt:lpstr>
      <vt:lpstr>Branislav Nušić (1864—1938)</vt:lpstr>
      <vt:lpstr>PowerPoint Presentation</vt:lpstr>
      <vt:lpstr>PowerPoint Presentation</vt:lpstr>
      <vt:lpstr>PowerPoint Presentation</vt:lpstr>
      <vt:lpstr>PowerPoint Presentation</vt:lpstr>
      <vt:lpstr>PowerPoint Presentation</vt:lpstr>
      <vt:lpstr>Prikaz delovanja dece u okviru družine</vt:lpstr>
      <vt:lpstr>PowerPoint Presentation</vt:lpstr>
      <vt:lpstr>PowerPoint Presentation</vt:lpstr>
      <vt:lpstr>PowerPoint Presentation</vt:lpstr>
      <vt:lpstr>PowerPoint Presentation</vt:lpstr>
      <vt:lpstr>Nušićevi Hajduci i roman dečjeg kolektiva</vt:lpstr>
      <vt:lpstr>PowerPoint Presentation</vt:lpstr>
      <vt:lpstr>PowerPoint Presentation</vt:lpstr>
      <vt:lpstr>Književni portreti junaka</vt:lpstr>
      <vt:lpstr>Književni portreti junaka</vt:lpstr>
      <vt:lpstr>Zaseban svet detinjstva</vt:lpstr>
      <vt:lpstr>Vrednost romana „Hajduci“</vt:lpstr>
      <vt:lpstr>Humor</vt:lpstr>
      <vt:lpstr>Zadatak za studente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Kukić</dc:creator>
  <cp:lastModifiedBy>Jelena Kukić</cp:lastModifiedBy>
  <cp:revision>34</cp:revision>
  <dcterms:created xsi:type="dcterms:W3CDTF">2006-08-16T00:00:00Z</dcterms:created>
  <dcterms:modified xsi:type="dcterms:W3CDTF">2021-04-13T19:01:05Z</dcterms:modified>
</cp:coreProperties>
</file>